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31"/>
  </p:notesMasterIdLst>
  <p:handoutMasterIdLst>
    <p:handoutMasterId r:id="rId32"/>
  </p:handoutMasterIdLst>
  <p:sldIdLst>
    <p:sldId id="488" r:id="rId4"/>
    <p:sldId id="538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54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70" r:id="rId30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61" d="100"/>
          <a:sy n="61" d="100"/>
        </p:scale>
        <p:origin x="1862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E-4E22-A9CB-B748CA2D5679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E-4E22-A9CB-B748CA2D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3504"/>
        <c:axId val="249543896"/>
      </c:barChart>
      <c:catAx>
        <c:axId val="2495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896"/>
        <c:crosses val="autoZero"/>
        <c:auto val="1"/>
        <c:lblAlgn val="ctr"/>
        <c:lblOffset val="100"/>
        <c:noMultiLvlLbl val="0"/>
      </c:catAx>
      <c:valAx>
        <c:axId val="2495438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5-4E11-971A-FB40FFACEF0A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B5-4E11-971A-FB40FFACEF0A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B5-4E11-971A-FB40FFACEF0A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B5-4E11-971A-FB40FFACEF0A}"/>
              </c:ext>
            </c:extLst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B5-4E11-971A-FB40FFACE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4680"/>
        <c:axId val="249545072"/>
      </c:barChart>
      <c:catAx>
        <c:axId val="2495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5072"/>
        <c:crosses val="autoZero"/>
        <c:auto val="1"/>
        <c:lblAlgn val="ctr"/>
        <c:lblOffset val="100"/>
        <c:noMultiLvlLbl val="0"/>
      </c:catAx>
      <c:valAx>
        <c:axId val="2495450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7-4C99-A79A-80D941C7C326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27-4C99-A79A-80D941C7C326}"/>
              </c:ext>
            </c:extLst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7-4C99-A79A-80D941C7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71392"/>
        <c:axId val="249571784"/>
      </c:barChart>
      <c:catAx>
        <c:axId val="2495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784"/>
        <c:crosses val="autoZero"/>
        <c:auto val="1"/>
        <c:lblAlgn val="ctr"/>
        <c:lblOffset val="100"/>
        <c:noMultiLvlLbl val="0"/>
      </c:catAx>
      <c:valAx>
        <c:axId val="2495717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B-4AA9-88FA-5B347A5F779C}"/>
            </c:ext>
          </c:extLst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Multi-Core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B-4AA9-88FA-5B347A5F7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1009496"/>
        <c:axId val="401009888"/>
      </c:barChart>
      <c:catAx>
        <c:axId val="40100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888"/>
        <c:crosses val="autoZero"/>
        <c:auto val="1"/>
        <c:lblAlgn val="ctr"/>
        <c:lblOffset val="100"/>
        <c:noMultiLvlLbl val="0"/>
      </c:catAx>
      <c:valAx>
        <c:axId val="4010098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SALP!$B$1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SALP!$A$2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SALP!$B$2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7-4680-907B-A6C36CA49C77}"/>
            </c:ext>
          </c:extLst>
        </c:ser>
        <c:ser>
          <c:idx val="1"/>
          <c:order val="1"/>
          <c:tx>
            <c:strRef>
              <c:f>SALP!$C$1</c:f>
              <c:strCache>
                <c:ptCount val="1"/>
                <c:pt idx="0">
                  <c:v>SALP</c:v>
                </c:pt>
              </c:strCache>
            </c:strRef>
          </c:tx>
          <c:invertIfNegative val="0"/>
          <c:cat>
            <c:strRef>
              <c:f>SALP!$A$2</c:f>
              <c:strCache>
                <c:ptCount val="1"/>
                <c:pt idx="0">
                  <c:v>Performance</c:v>
                </c:pt>
              </c:strCache>
            </c:strRef>
          </c:cat>
          <c:val>
            <c:numRef>
              <c:f>SALP!$C$2</c:f>
              <c:numCache>
                <c:formatCode>0.00</c:formatCode>
                <c:ptCount val="1"/>
                <c:pt idx="0">
                  <c:v>1.1700000000000006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7-4680-907B-A6C36CA49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51904"/>
        <c:axId val="65453440"/>
      </c:barChart>
      <c:catAx>
        <c:axId val="654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53440"/>
        <c:crosses val="autoZero"/>
        <c:auto val="1"/>
        <c:lblAlgn val="ctr"/>
        <c:lblOffset val="100"/>
        <c:noMultiLvlLbl val="0"/>
      </c:catAx>
      <c:valAx>
        <c:axId val="65453440"/>
        <c:scaling>
          <c:orientation val="minMax"/>
          <c:max val="1.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5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SALP!$B$1</c:f>
              <c:strCache>
                <c:ptCount val="1"/>
                <c:pt idx="0">
                  <c:v>Commodity DRAM</c:v>
                </c:pt>
              </c:strCache>
            </c:strRef>
          </c:tx>
          <c:invertIfNegative val="0"/>
          <c:cat>
            <c:strRef>
              <c:f>SALP!$A$3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SALP!$B$3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E-497B-8B25-A3A3E7C8731A}"/>
            </c:ext>
          </c:extLst>
        </c:ser>
        <c:ser>
          <c:idx val="1"/>
          <c:order val="1"/>
          <c:tx>
            <c:strRef>
              <c:f>SALP!$C$1</c:f>
              <c:strCache>
                <c:ptCount val="1"/>
                <c:pt idx="0">
                  <c:v>SALP</c:v>
                </c:pt>
              </c:strCache>
            </c:strRef>
          </c:tx>
          <c:invertIfNegative val="0"/>
          <c:cat>
            <c:strRef>
              <c:f>SALP!$A$3</c:f>
              <c:strCache>
                <c:ptCount val="1"/>
                <c:pt idx="0">
                  <c:v>Energy Consumption</c:v>
                </c:pt>
              </c:strCache>
            </c:strRef>
          </c:cat>
          <c:val>
            <c:numRef>
              <c:f>SALP!$C$3</c:f>
              <c:numCache>
                <c:formatCode>0.00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E-497B-8B25-A3A3E7C87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65344"/>
        <c:axId val="65471232"/>
      </c:barChart>
      <c:catAx>
        <c:axId val="654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71232"/>
        <c:crosses val="autoZero"/>
        <c:auto val="1"/>
        <c:lblAlgn val="ctr"/>
        <c:lblOffset val="100"/>
        <c:noMultiLvlLbl val="0"/>
      </c:catAx>
      <c:valAx>
        <c:axId val="65471232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65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restore.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larger size and less leakage, typical DRAM cells have more charge than the worst cell.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typical DRAM does not restore the excessive charge during restore operation,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 the typical cell has more charge than the worst case cell, guaranteeing reliable operations.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reducing this restore time in DRAM read/write, our DRAM latency characterization shows significant potential to reduce corresponding timing parameters. For example, 37% for read and 54% for write.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enables restore time reduction.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Previously we explained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simply as going back to original state.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more details about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detect data in DRAM cell, DRAM has sense-amplifier and wire connection to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 preserve their a bit of data in two charge state, empty and fully charged.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sensing and restore,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moves to either of these two states.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finishing the access,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go back to the half of these two state.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Unfortunately,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usually long by connecting hundred of cells such that it takes long time for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observe the impact of reducing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simple example.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sense-amplifier first accesses an empty cell then not fully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reducing corresponding timing parameter.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DRAM next access a fully charged cell.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bias in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takes longer time to access the fully charged cell.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if the cell has much excessive charge, the strong charge flow overcomes the bias in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leading to reliable access.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DRAM latency evaluation shows that in typical case, we can reduce corresponding timing parameter by 35% without errors.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more charge in typical cases enables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reduction.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summarize.</a:t>
            </a:r>
          </a:p>
          <a:p>
            <a:endParaRPr lang="en-US" dirty="0"/>
          </a:p>
          <a:p>
            <a:r>
              <a:rPr lang="en-US" dirty="0"/>
              <a:t>DRAM timing parameters are dictated by the worst</a:t>
            </a:r>
            <a:r>
              <a:rPr lang="en-US" baseline="0" dirty="0"/>
              <a:t> case cell.</a:t>
            </a:r>
          </a:p>
          <a:p>
            <a:endParaRPr lang="en-US" baseline="0" dirty="0"/>
          </a:p>
          <a:p>
            <a:r>
              <a:rPr lang="en-US" baseline="0" dirty="0"/>
              <a:t>We propose Adaptive-Latency DRAM that optimizes DRAM timing parameters for common cases</a:t>
            </a:r>
          </a:p>
          <a:p>
            <a:endParaRPr lang="en-US" baseline="0" dirty="0"/>
          </a:p>
          <a:p>
            <a:r>
              <a:rPr lang="en-US" baseline="0" dirty="0"/>
              <a:t>Our characterization shows the significant potential to lower DRAM timing parameters.</a:t>
            </a:r>
          </a:p>
          <a:p>
            <a:endParaRPr lang="en-US" baseline="0" dirty="0"/>
          </a:p>
          <a:p>
            <a:r>
              <a:rPr lang="en-US" baseline="0" dirty="0"/>
              <a:t>Our real system evaluation shows that our mechanism provides significant performance improvement without introducing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4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0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right figure shows DRAM organization which is consists of DRAM cells and sense-amplifiers. </a:t>
            </a:r>
          </a:p>
          <a:p>
            <a:r>
              <a:rPr lang="en-US" baseline="0" dirty="0"/>
              <a:t>There are three steps for accessing DRAM.</a:t>
            </a:r>
          </a:p>
          <a:p>
            <a:endParaRPr lang="en-US" baseline="0" dirty="0"/>
          </a:p>
          <a:p>
            <a:r>
              <a:rPr lang="en-US" baseline="0" dirty="0"/>
              <a:t>First, when</a:t>
            </a:r>
            <a:r>
              <a:rPr lang="en-US" dirty="0"/>
              <a:t> DRAM selects one of rows</a:t>
            </a:r>
            <a:r>
              <a:rPr lang="en-US" baseline="0" dirty="0"/>
              <a:t> in its </a:t>
            </a:r>
            <a:r>
              <a:rPr lang="en-US" dirty="0"/>
              <a:t>cell array, the selected cells drive their charge to sense-amplifiers. </a:t>
            </a:r>
          </a:p>
          <a:p>
            <a:r>
              <a:rPr lang="en-US" dirty="0"/>
              <a:t>Then, sense-amplifiers detect the charge, recognizing data of cells. </a:t>
            </a:r>
          </a:p>
          <a:p>
            <a:r>
              <a:rPr lang="en-US" dirty="0"/>
              <a:t>We call this operation as sensing.</a:t>
            </a:r>
          </a:p>
          <a:p>
            <a:endParaRPr lang="en-US" dirty="0"/>
          </a:p>
          <a:p>
            <a:r>
              <a:rPr lang="en-US" dirty="0"/>
              <a:t>Second, after sensing data from DRAM cells, sense-amplifiers drive charge to the cells for reconstructing original</a:t>
            </a:r>
            <a:r>
              <a:rPr lang="en-US" baseline="0" dirty="0"/>
              <a:t> </a:t>
            </a:r>
            <a:r>
              <a:rPr lang="en-US" dirty="0"/>
              <a:t>data. </a:t>
            </a:r>
          </a:p>
          <a:p>
            <a:r>
              <a:rPr lang="en-US" dirty="0"/>
              <a:t>We call this operation as restore.</a:t>
            </a:r>
          </a:p>
          <a:p>
            <a:endParaRPr lang="en-US" dirty="0"/>
          </a:p>
          <a:p>
            <a:r>
              <a:rPr lang="en-US" dirty="0"/>
              <a:t>Third, after restoring the cell data, DRAM deselects the accessed row and puts the sense-amplifiers to original state for next access. </a:t>
            </a:r>
          </a:p>
          <a:p>
            <a:r>
              <a:rPr lang="en-US" dirty="0"/>
              <a:t>We call this operation as </a:t>
            </a:r>
            <a:r>
              <a:rPr lang="en-US" dirty="0" err="1"/>
              <a:t>precharge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 shown in these three steps, DRAM operation is charge movement between cell and sense-amplifier.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parameters exist to ensure sufficient movement of charge. </a:t>
            </a:r>
          </a:p>
          <a:p>
            <a:endParaRPr lang="en-US" dirty="0"/>
          </a:p>
          <a:p>
            <a:r>
              <a:rPr lang="en-US" dirty="0"/>
              <a:t>The figure shows the time</a:t>
            </a:r>
            <a:r>
              <a:rPr lang="en-US" baseline="0" dirty="0"/>
              <a:t>line for accessing DRAM in X-axis and Y-axis shows the charge amount in DRAM cell and sense-amplifier. </a:t>
            </a:r>
          </a:p>
          <a:p>
            <a:endParaRPr lang="en-US" dirty="0"/>
          </a:p>
          <a:p>
            <a:r>
              <a:rPr lang="en-US" dirty="0"/>
              <a:t>When selecting a row of cells, each cell drives their charge toward to the corresponding sense-amplifier. </a:t>
            </a:r>
          </a:p>
          <a:p>
            <a:r>
              <a:rPr lang="en-US" dirty="0"/>
              <a:t>If driven charge is more than enough to detect the data, the sense-amplifier starts to restore data by driving charge toward the cell. </a:t>
            </a:r>
          </a:p>
          <a:p>
            <a:r>
              <a:rPr lang="en-US" dirty="0"/>
              <a:t>This restore operation finishes when the cell is fully charged. </a:t>
            </a:r>
          </a:p>
          <a:p>
            <a:endParaRPr lang="en-US" dirty="0"/>
          </a:p>
          <a:p>
            <a:r>
              <a:rPr lang="en-US" dirty="0"/>
              <a:t>Ideally, DRAM</a:t>
            </a:r>
            <a:r>
              <a:rPr lang="en-US" baseline="0" dirty="0"/>
              <a:t> timing parameters are just enough for the sufficient movement of charge. </a:t>
            </a:r>
          </a:p>
          <a:p>
            <a:r>
              <a:rPr lang="en-US" baseline="0" dirty="0"/>
              <a:t>However, in practice, there are large margin in DRAM timing parameters.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Why</a:t>
            </a:r>
            <a:r>
              <a:rPr lang="en-US" baseline="0" dirty="0"/>
              <a:t> are these margin required?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two reasons for the margin in DRAM timing parameters.</a:t>
            </a:r>
          </a:p>
          <a:p>
            <a:endParaRPr lang="en-US" baseline="0" dirty="0"/>
          </a:p>
          <a:p>
            <a:r>
              <a:rPr lang="en-US" baseline="0" dirty="0"/>
              <a:t>First is process variation and second is temperature dependence.</a:t>
            </a:r>
          </a:p>
          <a:p>
            <a:r>
              <a:rPr lang="en-US" baseline="0" dirty="0"/>
              <a:t>Let me introduce the first factor, process variation.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Ideally, DRAM would have</a:t>
            </a:r>
            <a:r>
              <a:rPr lang="en-US" dirty="0"/>
              <a:t> uniform cells which have same size, thereby having same access latency. </a:t>
            </a:r>
          </a:p>
          <a:p>
            <a:endParaRPr lang="en-US" dirty="0"/>
          </a:p>
          <a:p>
            <a:r>
              <a:rPr lang="en-US" dirty="0"/>
              <a:t>Unfortunately, due to process variation, each cell has different size, thereby having different access latency. </a:t>
            </a:r>
          </a:p>
          <a:p>
            <a:endParaRPr lang="en-US" dirty="0"/>
          </a:p>
          <a:p>
            <a:r>
              <a:rPr lang="en-US" dirty="0"/>
              <a:t>Therefore, DRAM shows large variation in both charge amount in its cell and access latency to its cell.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two reasons for the margin in DRAM timing parameters.</a:t>
            </a:r>
          </a:p>
          <a:p>
            <a:endParaRPr lang="en-US" baseline="0" dirty="0"/>
          </a:p>
          <a:p>
            <a:r>
              <a:rPr lang="en-US" baseline="0" dirty="0"/>
              <a:t>First is process variation and second is temperature dependence.</a:t>
            </a:r>
          </a:p>
          <a:p>
            <a:r>
              <a:rPr lang="en-US" baseline="0" dirty="0"/>
              <a:t>Let me introduce the first factor, process variation.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leakage increases the variation.</a:t>
            </a:r>
          </a:p>
          <a:p>
            <a:r>
              <a:rPr lang="en-US" baseline="0" dirty="0"/>
              <a:t>DRAM</a:t>
            </a:r>
            <a:r>
              <a:rPr lang="en-US" dirty="0"/>
              <a:t> loses their charge over time and loses more charge at higher temperature.</a:t>
            </a:r>
          </a:p>
          <a:p>
            <a:r>
              <a:rPr lang="en-US" baseline="0" dirty="0"/>
              <a:t>Therefore, DRAM</a:t>
            </a:r>
            <a:r>
              <a:rPr lang="en-US" dirty="0"/>
              <a:t> cell has smallest charge when operating at hot temperature, for example 85C which is the highest temperature guaranteed by DRAM standard.</a:t>
            </a:r>
          </a:p>
          <a:p>
            <a:r>
              <a:rPr lang="en-US" baseline="0" dirty="0"/>
              <a:t>This</a:t>
            </a:r>
            <a:r>
              <a:rPr lang="en-US" dirty="0"/>
              <a:t> temperature dependence increases the variation in DRAM cell charge.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photo of our infrastructure,</a:t>
            </a:r>
            <a:r>
              <a:rPr lang="en-US" baseline="0" dirty="0"/>
              <a:t> that we built mostly from scratch.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</a:t>
            </a:r>
            <a:r>
              <a:rPr lang="en-US" baseline="0" dirty="0"/>
              <a:t> higher throughput, we employ eight FPGAs, all of which are enclosed in thermally-regulated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6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sensing.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typical case, there are more charge in DRAM cell compared to the worst case.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excessive charge enables stronger charge drive to sense-amplifier.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sense-amplifier can detect data of DRAM cell fast, thereby complete sensing operation fast.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DRAM latency profiling results of 115 DRAM modules,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that 17% potential reduction for the corresponding timing parameters of sensing.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lead to fast sensing.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Main Memory Fundamentals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Donghyuk</a:t>
            </a:r>
            <a:r>
              <a:rPr lang="en-US" b="1" i="1" dirty="0">
                <a:solidFill>
                  <a:schemeClr val="tx2"/>
                </a:solidFill>
              </a:rPr>
              <a:t> Lee,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Controller</a:t>
            </a: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 Testing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4489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7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798" y="152401"/>
            <a:ext cx="8458201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1. Faster Sensing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5046" y="2969895"/>
            <a:ext cx="2592325" cy="1455581"/>
            <a:chOff x="4648200" y="2969895"/>
            <a:chExt cx="2592325" cy="1455581"/>
          </a:xfrm>
        </p:grpSpPr>
        <p:sp>
          <p:nvSpPr>
            <p:cNvPr id="67" name="Down Arrow 6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971717" y="2524286"/>
            <a:ext cx="2505284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More charge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62400" y="3200400"/>
            <a:ext cx="25146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Strong charge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flow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67610" y="4466957"/>
            <a:ext cx="250939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Faster sensing</a:t>
            </a:r>
          </a:p>
        </p:txBody>
      </p:sp>
      <p:sp>
        <p:nvSpPr>
          <p:cNvPr id="93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Faster sensing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72200" y="838200"/>
            <a:ext cx="2971800" cy="4419600"/>
            <a:chOff x="6172200" y="838200"/>
            <a:chExt cx="2971800" cy="4419600"/>
          </a:xfrm>
        </p:grpSpPr>
        <p:sp>
          <p:nvSpPr>
            <p:cNvPr id="91" name="Rectangle 90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tRCD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+mj-lt"/>
                </a:rPr>
                <a:t>17% ↓</a:t>
              </a:r>
              <a:endParaRPr lang="en-US" sz="100" b="1" dirty="0">
                <a:solidFill>
                  <a:srgbClr val="C00000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Punchline"/>
            <p:cNvSpPr txBox="1"/>
            <p:nvPr/>
          </p:nvSpPr>
          <p:spPr>
            <a:xfrm>
              <a:off x="6172200" y="8382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4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0726"/>
            <a:ext cx="7848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2. Reducing Restore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 rot="10800000">
            <a:off x="765046" y="2971800"/>
            <a:ext cx="2592325" cy="1455581"/>
            <a:chOff x="4648200" y="2969895"/>
            <a:chExt cx="2592325" cy="1455581"/>
          </a:xfrm>
        </p:grpSpPr>
        <p:sp>
          <p:nvSpPr>
            <p:cNvPr id="74" name="Down Arrow 73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657600" y="1524000"/>
            <a:ext cx="2667000" cy="13002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Larger cell &amp; 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Less leakage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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Extra charge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57600" y="2819399"/>
            <a:ext cx="2762223" cy="1447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No need to fully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restore charge</a:t>
            </a:r>
          </a:p>
        </p:txBody>
      </p:sp>
      <p:sp>
        <p:nvSpPr>
          <p:cNvPr id="89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Restore time reduction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9152" y="838200"/>
            <a:ext cx="2974848" cy="4419600"/>
            <a:chOff x="6169152" y="838200"/>
            <a:chExt cx="2974848" cy="4419600"/>
          </a:xfrm>
        </p:grpSpPr>
        <p:sp>
          <p:nvSpPr>
            <p:cNvPr id="87" name="Rectangle 86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Read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tRAS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37% ↓</a:t>
              </a:r>
            </a:p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Write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tWR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54%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 ↓</a:t>
              </a:r>
            </a:p>
            <a:p>
              <a:pPr algn="ctr"/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</p:txBody>
        </p:sp>
        <p:sp>
          <p:nvSpPr>
            <p:cNvPr id="71" name="Punchline"/>
            <p:cNvSpPr txBox="1"/>
            <p:nvPr/>
          </p:nvSpPr>
          <p:spPr>
            <a:xfrm>
              <a:off x="6169152" y="838200"/>
              <a:ext cx="2974847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72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30409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3962400" y="915447"/>
            <a:ext cx="4914100" cy="3340699"/>
            <a:chOff x="4303653" y="915447"/>
            <a:chExt cx="4914100" cy="3340699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03653" y="190709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57743" y="191341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Full (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Vdd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91544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2" name="Arc 151"/>
          <p:cNvSpPr/>
          <p:nvPr/>
        </p:nvSpPr>
        <p:spPr>
          <a:xfrm rot="16200000">
            <a:off x="5715985" y="1985766"/>
            <a:ext cx="1143000" cy="1058369"/>
          </a:xfrm>
          <a:prstGeom prst="arc">
            <a:avLst/>
          </a:prstGeom>
          <a:ln w="571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Arc 150"/>
          <p:cNvSpPr/>
          <p:nvPr/>
        </p:nvSpPr>
        <p:spPr>
          <a:xfrm>
            <a:off x="6059547" y="1956258"/>
            <a:ext cx="1143000" cy="1058369"/>
          </a:xfrm>
          <a:prstGeom prst="arc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Arc 156"/>
          <p:cNvSpPr/>
          <p:nvPr/>
        </p:nvSpPr>
        <p:spPr>
          <a:xfrm rot="16200000">
            <a:off x="5718528" y="1983892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Arc 155"/>
          <p:cNvSpPr/>
          <p:nvPr/>
        </p:nvSpPr>
        <p:spPr>
          <a:xfrm>
            <a:off x="6062090" y="1954384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1"/>
            <a:ext cx="8991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0373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93420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420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1803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64147" y="1676400"/>
            <a:ext cx="3276600" cy="4038600"/>
            <a:chOff x="5105400" y="1676400"/>
            <a:chExt cx="3276600" cy="4038600"/>
          </a:xfrm>
        </p:grpSpPr>
        <p:grpSp>
          <p:nvGrpSpPr>
            <p:cNvPr id="2" name="Group 1"/>
            <p:cNvGrpSpPr/>
            <p:nvPr/>
          </p:nvGrpSpPr>
          <p:grpSpPr>
            <a:xfrm>
              <a:off x="6541549" y="2979580"/>
              <a:ext cx="457200" cy="2054777"/>
              <a:chOff x="3846577" y="3212280"/>
              <a:chExt cx="457200" cy="205477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4086828" y="3212280"/>
                <a:ext cx="2508" cy="1521378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RAM"/>
              <p:cNvSpPr/>
              <p:nvPr/>
            </p:nvSpPr>
            <p:spPr>
              <a:xfrm>
                <a:off x="3846577" y="4733657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16200000">
              <a:off x="5863989" y="343343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Bitline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05400" y="4879645"/>
              <a:ext cx="3276600" cy="8353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779293" y="1676400"/>
              <a:ext cx="2507" cy="130318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H="1">
            <a:off x="6440549" y="2462837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284188" y="2439406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126687" y="919292"/>
            <a:ext cx="1934495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828861" y="919292"/>
            <a:ext cx="2250946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5" name="Punchline"/>
          <p:cNvSpPr txBox="1"/>
          <p:nvPr/>
        </p:nvSpPr>
        <p:spPr>
          <a:xfrm>
            <a:off x="304800" y="5334000"/>
            <a:ext cx="23622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latin typeface="+mj-lt"/>
              </a:rPr>
              <a:t>Precharge</a:t>
            </a:r>
            <a:r>
              <a:rPr lang="en-US" sz="3600" dirty="0">
                <a:latin typeface="+mj-lt"/>
              </a:rPr>
              <a:t> ?</a:t>
            </a:r>
          </a:p>
        </p:txBody>
      </p:sp>
      <p:sp>
        <p:nvSpPr>
          <p:cNvPr id="166" name="Punchline"/>
          <p:cNvSpPr txBox="1"/>
          <p:nvPr/>
        </p:nvSpPr>
        <p:spPr>
          <a:xfrm>
            <a:off x="2667000" y="5334002"/>
            <a:ext cx="6477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– Setting </a:t>
            </a:r>
            <a:r>
              <a:rPr lang="en-US" sz="3600" dirty="0" err="1">
                <a:latin typeface="+mj-lt"/>
              </a:rPr>
              <a:t>bitline</a:t>
            </a:r>
            <a:r>
              <a:rPr lang="en-US" sz="3600" dirty="0">
                <a:latin typeface="+mj-lt"/>
              </a:rPr>
              <a:t> to half-full charge </a:t>
            </a:r>
          </a:p>
        </p:txBody>
      </p:sp>
      <p:sp>
        <p:nvSpPr>
          <p:cNvPr id="88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1902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1" grpId="0" animBg="1"/>
      <p:bldP spid="151" grpId="1" animBg="1"/>
      <p:bldP spid="157" grpId="0" animBg="1"/>
      <p:bldP spid="156" grpId="0" animBg="1"/>
      <p:bldP spid="163" grpId="0"/>
      <p:bldP spid="163" grpId="1"/>
      <p:bldP spid="164" grpId="0"/>
      <p:bldP spid="165" grpId="0"/>
      <p:bldP spid="1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98831" y="1870533"/>
            <a:ext cx="5463769" cy="3234867"/>
            <a:chOff x="3957682" y="1021279"/>
            <a:chExt cx="5463769" cy="3234867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957682" y="1949172"/>
              <a:ext cx="15513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061441" y="2040735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Full (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</a:rPr>
                <a:t>Vdd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1021279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7" name="Arc 156"/>
          <p:cNvSpPr/>
          <p:nvPr/>
        </p:nvSpPr>
        <p:spPr>
          <a:xfrm rot="16200000">
            <a:off x="2130880" y="3092910"/>
            <a:ext cx="953288" cy="728553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43247" y="3967702"/>
            <a:ext cx="1360010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latin typeface="+mj-lt"/>
              </a:rPr>
              <a:t>bitline</a:t>
            </a:r>
            <a:endParaRPr lang="en-US" sz="2800" dirty="0">
              <a:latin typeface="+mj-lt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438400" y="2514600"/>
            <a:ext cx="492169" cy="13116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930571" y="3309551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74210" y="3286120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6200" y="1600200"/>
            <a:ext cx="2250946" cy="10637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Not fully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precharged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7" name="Arc 86"/>
          <p:cNvSpPr/>
          <p:nvPr/>
        </p:nvSpPr>
        <p:spPr>
          <a:xfrm rot="21322428">
            <a:off x="1600726" y="2739898"/>
            <a:ext cx="2153737" cy="1464141"/>
          </a:xfrm>
          <a:prstGeom prst="arc">
            <a:avLst/>
          </a:prstGeom>
          <a:ln w="117475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5200" y="1544103"/>
            <a:ext cx="2743200" cy="11009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More charge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5"/>
                </a:solidFill>
                <a:latin typeface="+mj-lt"/>
                <a:sym typeface="Wingdings"/>
              </a:rPr>
              <a:t> strong sensing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28600" y="762000"/>
            <a:ext cx="3571188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empty cell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429000" y="609600"/>
            <a:ext cx="2895600" cy="11538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full cell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72200" y="838200"/>
            <a:ext cx="2971800" cy="4419600"/>
            <a:chOff x="6172200" y="762000"/>
            <a:chExt cx="2971800" cy="4419600"/>
          </a:xfrm>
        </p:grpSpPr>
        <p:sp>
          <p:nvSpPr>
            <p:cNvPr id="24" name="Rectangle 23"/>
            <p:cNvSpPr/>
            <p:nvPr/>
          </p:nvSpPr>
          <p:spPr>
            <a:xfrm>
              <a:off x="6172200" y="7620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tRP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35% ↓</a:t>
              </a:r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Punchline"/>
            <p:cNvSpPr txBox="1"/>
            <p:nvPr/>
          </p:nvSpPr>
          <p:spPr>
            <a:xfrm>
              <a:off x="6172200" y="7620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26" name="Punchline"/>
          <p:cNvSpPr txBox="1"/>
          <p:nvPr/>
        </p:nvSpPr>
        <p:spPr>
          <a:xfrm>
            <a:off x="0" y="52578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+mj-lt"/>
                <a:sym typeface="Wingdings"/>
              </a:rPr>
              <a:t>Precharge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time reduction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152401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2041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4" grpId="0"/>
      <p:bldP spid="87" grpId="0" animBg="1"/>
      <p:bldP spid="88" grpId="0"/>
      <p:bldP spid="93" grpId="0"/>
      <p:bldP spid="9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Adaptive-Latency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" y="1242646"/>
            <a:ext cx="9144000" cy="4648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Key idea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Optimize DRAM timing parameters online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Two components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DRAM manufacturer profiles multiple sets of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reliable DRAM timing parameters at different temperatures for each DIMM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System monitors DRAM temperature &amp; uses appropriate DRAM timing parameters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379763"/>
            <a:ext cx="5638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wrap="none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reliable DRAM timing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4213860"/>
            <a:ext cx="3352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DRAM temperature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1666" y="990600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54"/>
          <p:cNvSpPr txBox="1"/>
          <p:nvPr/>
        </p:nvSpPr>
        <p:spPr>
          <a:xfrm>
            <a:off x="3357266" y="1525280"/>
            <a:ext cx="17526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4" name="Chart 13"/>
            <p:cNvGraphicFramePr>
              <a:graphicFrameLocks/>
            </p:cNvGraphicFramePr>
            <p:nvPr/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54"/>
            <p:cNvSpPr txBox="1"/>
            <p:nvPr/>
          </p:nvSpPr>
          <p:spPr>
            <a:xfrm>
              <a:off x="7548251" y="2020897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14.0%</a:t>
              </a: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6858000" y="2884992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2.9%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666" y="990600"/>
            <a:ext cx="8610617" cy="4267199"/>
            <a:chOff x="461666" y="1143000"/>
            <a:chExt cx="8610617" cy="4267199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8157867" y="2312299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10.4%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61666" y="152401"/>
            <a:ext cx="8682334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0000"/>
                </a:solidFill>
              </a:rPr>
              <a:t>Real System Evaluation</a:t>
            </a:r>
          </a:p>
        </p:txBody>
      </p:sp>
      <p:sp>
        <p:nvSpPr>
          <p:cNvPr id="16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AL-DRAM provides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high performance improvement, greater for multi-core workloads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Performance Improvement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100584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Average    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Improvement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431733" y="4379268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all-35-workload</a:t>
            </a:r>
          </a:p>
        </p:txBody>
      </p:sp>
    </p:spTree>
    <p:extLst>
      <p:ext uri="{BB962C8B-B14F-4D97-AF65-F5344CB8AC3E}">
        <p14:creationId xmlns:p14="http://schemas.microsoft.com/office/powerpoint/2010/main" val="41255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52401"/>
            <a:ext cx="8534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Summary: AL-DRAM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Observation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C00000"/>
                </a:solidFill>
              </a:rPr>
              <a:t>DRAM timing parameters are dictated by the worst-case cell  </a:t>
            </a:r>
            <a:r>
              <a:rPr lang="en-US" sz="2800" spc="-100" dirty="0"/>
              <a:t>(smallest cell at highest temperature)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spc="-100" dirty="0">
              <a:solidFill>
                <a:schemeClr val="accent5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Our Approach: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Adaptive-Latency DRAM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(AL-DRAM)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Optimizes DRAM timing parameters for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the common case </a:t>
            </a:r>
            <a:r>
              <a:rPr lang="en-US" sz="2800" spc="-100" dirty="0"/>
              <a:t>(typical DIMM operating at low temperatures)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Analysis: Characterization of 115 DIMMs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Great potential to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lower DRAM timing parameters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17 – 54%</a:t>
            </a:r>
            <a:r>
              <a:rPr lang="en-US" sz="2800" spc="-100" dirty="0">
                <a:solidFill>
                  <a:schemeClr val="tx2"/>
                </a:solidFill>
              </a:rPr>
              <a:t>) </a:t>
            </a:r>
            <a:r>
              <a:rPr lang="en-US" sz="2800" spc="-100" dirty="0"/>
              <a:t>without any errors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/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Real System Performance Evaluation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Significant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performance improvement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14%</a:t>
            </a:r>
            <a:r>
              <a:rPr lang="en-US" sz="2800" spc="-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for memory-intensive workloads) without errors (</a:t>
            </a:r>
            <a:r>
              <a:rPr lang="en-US" sz="2800" spc="-100" dirty="0">
                <a:solidFill>
                  <a:schemeClr val="accent5"/>
                </a:solidFill>
              </a:rPr>
              <a:t>33</a:t>
            </a:r>
            <a:r>
              <a:rPr lang="en-US" sz="2800" spc="-100" dirty="0">
                <a:solidFill>
                  <a:schemeClr val="tx2"/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days)</a:t>
            </a:r>
          </a:p>
        </p:txBody>
      </p:sp>
    </p:spTree>
    <p:extLst>
      <p:ext uri="{BB962C8B-B14F-4D97-AF65-F5344CB8AC3E}">
        <p14:creationId xmlns:p14="http://schemas.microsoft.com/office/powerpoint/2010/main" val="13734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r>
              <a:rPr lang="en-US" sz="4000" dirty="0"/>
              <a:t>Adaptive-Latency DRAM: Optimizing DRAM Timing for the Common-Case</a:t>
            </a:r>
            <a:endParaRPr lang="en-US" sz="400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CA" dirty="0" err="1"/>
              <a:t>Donghyuk</a:t>
            </a:r>
            <a:r>
              <a:rPr lang="en-CA" dirty="0"/>
              <a:t> Lee, </a:t>
            </a:r>
            <a:r>
              <a:rPr lang="en-CA" dirty="0" err="1"/>
              <a:t>Yoongu</a:t>
            </a:r>
            <a:r>
              <a:rPr lang="en-CA" dirty="0"/>
              <a:t> Kim, </a:t>
            </a:r>
          </a:p>
          <a:p>
            <a:r>
              <a:rPr lang="en-CA" dirty="0"/>
              <a:t>Gennady Pekhimenko, Samira Khan, </a:t>
            </a:r>
            <a:r>
              <a:rPr lang="en-CA" dirty="0" err="1"/>
              <a:t>Vivek</a:t>
            </a:r>
            <a:r>
              <a:rPr lang="en-CA" dirty="0"/>
              <a:t> </a:t>
            </a:r>
            <a:r>
              <a:rPr lang="en-CA" dirty="0" err="1"/>
              <a:t>Seshadri</a:t>
            </a:r>
            <a:r>
              <a:rPr lang="en-CA" dirty="0"/>
              <a:t>, Kevin Chang, and </a:t>
            </a:r>
            <a:r>
              <a:rPr lang="en-CA" dirty="0" err="1"/>
              <a:t>Onur</a:t>
            </a:r>
            <a:r>
              <a:rPr lang="en-CA" dirty="0"/>
              <a:t> </a:t>
            </a:r>
            <a:r>
              <a:rPr lang="en-CA" dirty="0" err="1"/>
              <a:t>Mutlu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4982" y="4775201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kumimoji="0" 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H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Computer Architecture 2015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dirty="0"/>
              <a:t>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114800"/>
            <a:ext cx="83058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105400"/>
            <a:ext cx="8305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Tiered-Latency DRAM: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A Low Latency and Low Cost DRAM Architecture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Lavanya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Subramanian,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19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IEEE International Symposium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Performance Computer Architecture 2013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Parallelism: Demand vs. Supply</a:t>
            </a:r>
          </a:p>
        </p:txBody>
      </p:sp>
      <p:pic>
        <p:nvPicPr>
          <p:cNvPr id="5" name="Picture 4" descr="intel.jpg"/>
          <p:cNvPicPr>
            <a:picLocks noChangeAspect="1"/>
          </p:cNvPicPr>
          <p:nvPr/>
        </p:nvPicPr>
        <p:blipFill>
          <a:blip r:embed="rId2" cstate="print"/>
          <a:srcRect l="5366" t="4603" b="21334"/>
          <a:stretch>
            <a:fillRect/>
          </a:stretch>
        </p:blipFill>
        <p:spPr>
          <a:xfrm>
            <a:off x="2688930" y="3276600"/>
            <a:ext cx="1730670" cy="1580250"/>
          </a:xfrm>
          <a:prstGeom prst="rect">
            <a:avLst/>
          </a:prstGeom>
        </p:spPr>
      </p:pic>
      <p:pic>
        <p:nvPicPr>
          <p:cNvPr id="6" name="Picture 5" descr="Micron-D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2949456" cy="142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82" y="1391550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39155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Supply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2286000"/>
            <a:ext cx="2590800" cy="990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Out-of-order Execution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38862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Multi-cores</a:t>
            </a:r>
          </a:p>
        </p:txBody>
      </p:sp>
      <p:sp>
        <p:nvSpPr>
          <p:cNvPr id="11" name="Oval 10"/>
          <p:cNvSpPr/>
          <p:nvPr/>
        </p:nvSpPr>
        <p:spPr>
          <a:xfrm>
            <a:off x="1143000" y="52578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Prefetchers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6934200" y="3200400"/>
            <a:ext cx="1981200" cy="1371600"/>
            <a:chOff x="5895692" y="4481892"/>
            <a:chExt cx="1114708" cy="928308"/>
          </a:xfrm>
        </p:grpSpPr>
        <p:pic>
          <p:nvPicPr>
            <p:cNvPr id="18" name="Picture 17" descr="chi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91574" y="4953000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Multiple</a:t>
            </a:r>
          </a:p>
          <a:p>
            <a:pPr algn="ctr"/>
            <a:r>
              <a:rPr lang="en-US" sz="2800" dirty="0"/>
              <a:t>Banks</a:t>
            </a:r>
          </a:p>
        </p:txBody>
      </p:sp>
    </p:spTree>
    <p:extLst>
      <p:ext uri="{BB962C8B-B14F-4D97-AF65-F5344CB8AC3E}">
        <p14:creationId xmlns:p14="http://schemas.microsoft.com/office/powerpoint/2010/main" val="40916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Number of Banks?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715000"/>
            <a:ext cx="81534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improve available parallelism within DRAM?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67000" y="1524000"/>
            <a:ext cx="3962400" cy="2743200"/>
            <a:chOff x="5895692" y="4481892"/>
            <a:chExt cx="1114708" cy="928308"/>
          </a:xfrm>
        </p:grpSpPr>
        <p:pic>
          <p:nvPicPr>
            <p:cNvPr id="41" name="Picture 40" descr="chi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42" name="Rectangle 41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44958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Adding more banks → Replication of shared structures</a:t>
            </a:r>
          </a:p>
          <a:p>
            <a:pPr algn="ctr"/>
            <a:r>
              <a:rPr lang="en-US" sz="2800" dirty="0"/>
              <a:t>Replication → Cost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695" y="5486400"/>
            <a:ext cx="79248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75983" y="54864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8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8095" y="4429780"/>
            <a:ext cx="304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2895" y="4429780"/>
            <a:ext cx="11430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5895" y="4429780"/>
            <a:ext cx="3352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886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45895" y="4429780"/>
            <a:ext cx="838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97695" y="2296180"/>
            <a:ext cx="294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Wordline</a:t>
            </a:r>
            <a:r>
              <a:rPr lang="en-US" sz="2800" dirty="0"/>
              <a:t> enable</a:t>
            </a:r>
          </a:p>
        </p:txBody>
      </p:sp>
      <p:cxnSp>
        <p:nvCxnSpPr>
          <p:cNvPr id="17" name="Shape 16"/>
          <p:cNvCxnSpPr>
            <a:stCxn id="8" idx="0"/>
          </p:cNvCxnSpPr>
          <p:nvPr/>
        </p:nvCxnSpPr>
        <p:spPr>
          <a:xfrm rot="5400000" flipH="1" flipV="1">
            <a:off x="66400" y="3150885"/>
            <a:ext cx="1871990" cy="6858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73895" y="2839760"/>
            <a:ext cx="270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Charge sharing</a:t>
            </a:r>
          </a:p>
        </p:txBody>
      </p:sp>
      <p:cxnSp>
        <p:nvCxnSpPr>
          <p:cNvPr id="19" name="Shape 18"/>
          <p:cNvCxnSpPr>
            <a:stCxn id="9" idx="0"/>
            <a:endCxn id="18" idx="1"/>
          </p:cNvCxnSpPr>
          <p:nvPr/>
        </p:nvCxnSpPr>
        <p:spPr>
          <a:xfrm rot="5400000" flipH="1" flipV="1">
            <a:off x="642990" y="3498875"/>
            <a:ext cx="1328410" cy="5334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8538" y="3373160"/>
            <a:ext cx="255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Sense amplify</a:t>
            </a:r>
          </a:p>
        </p:txBody>
      </p:sp>
      <p:cxnSp>
        <p:nvCxnSpPr>
          <p:cNvPr id="24" name="Shape 23"/>
          <p:cNvCxnSpPr>
            <a:endCxn id="23" idx="1"/>
          </p:cNvCxnSpPr>
          <p:nvPr/>
        </p:nvCxnSpPr>
        <p:spPr>
          <a:xfrm rot="5400000" flipH="1" flipV="1">
            <a:off x="1222512" y="3833755"/>
            <a:ext cx="795010" cy="397041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3745" y="2296180"/>
            <a:ext cx="324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Charge restoration</a:t>
            </a:r>
          </a:p>
        </p:txBody>
      </p:sp>
      <p:cxnSp>
        <p:nvCxnSpPr>
          <p:cNvPr id="29" name="Shape 28"/>
          <p:cNvCxnSpPr/>
          <p:nvPr/>
        </p:nvCxnSpPr>
        <p:spPr>
          <a:xfrm rot="5400000" flipH="1" flipV="1">
            <a:off x="3906099" y="3181345"/>
            <a:ext cx="1828801" cy="581692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31495" y="2915960"/>
            <a:ext cx="2987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dirty="0" err="1"/>
              <a:t>Wordline</a:t>
            </a:r>
            <a:r>
              <a:rPr lang="en-US" sz="2800" dirty="0"/>
              <a:t> disable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83895" y="3515380"/>
            <a:ext cx="34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6. Restore sense-amps</a:t>
            </a:r>
          </a:p>
        </p:txBody>
      </p:sp>
      <p:cxnSp>
        <p:nvCxnSpPr>
          <p:cNvPr id="34" name="Shape 33"/>
          <p:cNvCxnSpPr>
            <a:stCxn id="13" idx="0"/>
            <a:endCxn id="31" idx="1"/>
          </p:cNvCxnSpPr>
          <p:nvPr/>
        </p:nvCxnSpPr>
        <p:spPr>
          <a:xfrm rot="16200000" flipV="1">
            <a:off x="4948290" y="3460775"/>
            <a:ext cx="1252210" cy="685800"/>
          </a:xfrm>
          <a:prstGeom prst="curvedConnector4">
            <a:avLst>
              <a:gd name="adj1" fmla="val 19270"/>
              <a:gd name="adj2" fmla="val 14444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</p:cNvCxnSpPr>
          <p:nvPr/>
        </p:nvCxnSpPr>
        <p:spPr>
          <a:xfrm rot="5400000" flipH="1" flipV="1">
            <a:off x="6393545" y="4220230"/>
            <a:ext cx="381000" cy="38100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335895" y="4876800"/>
            <a:ext cx="19050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209800"/>
            <a:ext cx="8458200" cy="1905000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6508" y="1676400"/>
            <a:ext cx="291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to a </a:t>
            </a:r>
            <a:r>
              <a:rPr lang="en-US" sz="2800" dirty="0" err="1"/>
              <a:t>subarray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2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-Level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222"/>
          <p:cNvGrpSpPr/>
          <p:nvPr/>
        </p:nvGrpSpPr>
        <p:grpSpPr>
          <a:xfrm>
            <a:off x="3811935" y="1557752"/>
            <a:ext cx="3198465" cy="4438685"/>
            <a:chOff x="4816288" y="1447800"/>
            <a:chExt cx="3184712" cy="4419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11270" y="4242547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11270" y="450252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11270" y="4762500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11270" y="5022476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11270" y="2357718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11270" y="1837765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11270" y="2097741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11270" y="261769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70"/>
            <p:cNvGrpSpPr/>
            <p:nvPr/>
          </p:nvGrpSpPr>
          <p:grpSpPr>
            <a:xfrm>
              <a:off x="5401235" y="1447800"/>
              <a:ext cx="2339788" cy="3769659"/>
              <a:chOff x="1143000" y="1676400"/>
              <a:chExt cx="2743200" cy="419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-952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47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-342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-38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66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71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8763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81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485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790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5271247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71247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71247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3122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3122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122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91200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91200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5117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117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5117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115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1115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1115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71129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57112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7112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57112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831106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10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83110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3110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91082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91082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91082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5105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5105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5105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1035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611035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11035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8"/>
            <p:cNvGrpSpPr/>
            <p:nvPr/>
          </p:nvGrpSpPr>
          <p:grpSpPr>
            <a:xfrm>
              <a:off x="5271247" y="5217459"/>
              <a:ext cx="2599765" cy="649941"/>
              <a:chOff x="2362200" y="3657600"/>
              <a:chExt cx="3048000" cy="7620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4816288" y="3982571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16" name="Group 90"/>
            <p:cNvGrpSpPr/>
            <p:nvPr/>
          </p:nvGrpSpPr>
          <p:grpSpPr>
            <a:xfrm>
              <a:off x="5271247" y="4112559"/>
              <a:ext cx="2599765" cy="259976"/>
              <a:chOff x="2362200" y="5867400"/>
              <a:chExt cx="3048000" cy="3048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271247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71247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271247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5271247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3122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3122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53122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553122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791200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91200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91200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5791200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05117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5117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5117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605117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31115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1115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1115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631115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7112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112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7112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112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83110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83110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3110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3110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091082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91082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91082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7091082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35105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35105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5105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735105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611035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611035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611035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7611035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39"/>
            <p:cNvGrpSpPr/>
            <p:nvPr/>
          </p:nvGrpSpPr>
          <p:grpSpPr>
            <a:xfrm>
              <a:off x="5271247" y="2227729"/>
              <a:ext cx="2599765" cy="259976"/>
              <a:chOff x="2362200" y="5867400"/>
              <a:chExt cx="3048000" cy="3048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159"/>
            <p:cNvGrpSpPr/>
            <p:nvPr/>
          </p:nvGrpSpPr>
          <p:grpSpPr>
            <a:xfrm>
              <a:off x="5271247" y="2812676"/>
              <a:ext cx="2599765" cy="649941"/>
              <a:chOff x="2362200" y="3657600"/>
              <a:chExt cx="3048000" cy="7620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4816288" y="1577788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225" name="Group 221"/>
            <p:cNvGrpSpPr/>
            <p:nvPr/>
          </p:nvGrpSpPr>
          <p:grpSpPr>
            <a:xfrm>
              <a:off x="5367438" y="3592606"/>
              <a:ext cx="2408682" cy="324970"/>
              <a:chOff x="5367438" y="3592606"/>
              <a:chExt cx="2408682" cy="32497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370038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36743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36743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63001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627415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627415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8999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8739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88739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14996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4736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14736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1124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0864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40864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66732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6472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66472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93119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928597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928597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18727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18467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18467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47250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44650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44650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711126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708526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708526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6" name="Straight Arrow Connector 225"/>
          <p:cNvCxnSpPr>
            <a:stCxn id="224" idx="2"/>
          </p:cNvCxnSpPr>
          <p:nvPr/>
        </p:nvCxnSpPr>
        <p:spPr>
          <a:xfrm rot="5400000" flipH="1" flipV="1">
            <a:off x="240164" y="3949287"/>
            <a:ext cx="4974387" cy="3826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743200" y="2326226"/>
            <a:ext cx="1052976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3200" y="4775148"/>
            <a:ext cx="1044293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1981200" y="614949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4255353" y="6149495"/>
            <a:ext cx="2678518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Column Read/Write</a:t>
            </a:r>
          </a:p>
        </p:txBody>
      </p:sp>
      <p:sp>
        <p:nvSpPr>
          <p:cNvPr id="212" name="Rectangle 211"/>
          <p:cNvSpPr/>
          <p:nvPr/>
        </p:nvSpPr>
        <p:spPr>
          <a:xfrm rot="16200000">
            <a:off x="2474032" y="2250369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5" name="Rectangle 214"/>
          <p:cNvSpPr/>
          <p:nvPr/>
        </p:nvSpPr>
        <p:spPr>
          <a:xfrm rot="16200000">
            <a:off x="2474032" y="460631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85800" y="3505200"/>
            <a:ext cx="155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Replicate</a:t>
            </a:r>
          </a:p>
        </p:txBody>
      </p:sp>
      <p:cxnSp>
        <p:nvCxnSpPr>
          <p:cNvPr id="238" name="Straight Arrow Connector 237"/>
          <p:cNvCxnSpPr>
            <a:stCxn id="217" idx="0"/>
          </p:cNvCxnSpPr>
          <p:nvPr/>
        </p:nvCxnSpPr>
        <p:spPr>
          <a:xfrm rot="5400000" flipH="1" flipV="1">
            <a:off x="1913049" y="2370249"/>
            <a:ext cx="68580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17" idx="2"/>
          </p:cNvCxnSpPr>
          <p:nvPr/>
        </p:nvCxnSpPr>
        <p:spPr>
          <a:xfrm rot="16200000" flipH="1">
            <a:off x="2022259" y="3470059"/>
            <a:ext cx="46738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urved Connector 241"/>
          <p:cNvCxnSpPr>
            <a:stCxn id="232" idx="3"/>
            <a:endCxn id="89" idx="6"/>
          </p:cNvCxnSpPr>
          <p:nvPr/>
        </p:nvCxnSpPr>
        <p:spPr>
          <a:xfrm flipH="1" flipV="1">
            <a:off x="6879851" y="5670063"/>
            <a:ext cx="54020" cy="632490"/>
          </a:xfrm>
          <a:prstGeom prst="curvedConnector3">
            <a:avLst>
              <a:gd name="adj1" fmla="val -39828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urved Connector 244"/>
          <p:cNvCxnSpPr>
            <a:stCxn id="232" idx="3"/>
            <a:endCxn id="170" idx="6"/>
          </p:cNvCxnSpPr>
          <p:nvPr/>
        </p:nvCxnSpPr>
        <p:spPr>
          <a:xfrm flipH="1" flipV="1">
            <a:off x="6879851" y="3254896"/>
            <a:ext cx="54020" cy="3047657"/>
          </a:xfrm>
          <a:prstGeom prst="curvedConnector3">
            <a:avLst>
              <a:gd name="adj1" fmla="val -1095282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162800" y="281940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Time share</a:t>
            </a:r>
          </a:p>
        </p:txBody>
      </p:sp>
    </p:spTree>
    <p:extLst>
      <p:ext uri="{BB962C8B-B14F-4D97-AF65-F5344CB8AC3E}">
        <p14:creationId xmlns:p14="http://schemas.microsoft.com/office/powerpoint/2010/main" val="15525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12" grpId="0" animBg="1"/>
      <p:bldP spid="215" grpId="0" animBg="1"/>
      <p:bldP spid="217" grpId="0"/>
      <p:bldP spid="2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Subarray</a:t>
            </a:r>
            <a:r>
              <a:rPr lang="en-US" dirty="0"/>
              <a:t>-Level Parallelism: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3808412"/>
            <a:ext cx="7924800" cy="1588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0" y="38201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8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144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9200" y="22098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76400" y="22098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862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148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76400" y="24282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196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482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53000" y="28295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10200" y="28295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200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8486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10200" y="30480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58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144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19200" y="42672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76400" y="42672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862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1148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676400" y="44856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144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1430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447800" y="48869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48869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0292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578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352800" y="51054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7616399" y="4956601"/>
            <a:ext cx="1074003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638800" y="5105400"/>
            <a:ext cx="2514600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19801" y="5188803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Saved Time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5800" y="1447800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Commodity DRAM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" y="5725180"/>
            <a:ext cx="4095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Subarray</a:t>
            </a:r>
            <a:r>
              <a:rPr lang="en-US" sz="2800" b="1" dirty="0"/>
              <a:t>-Level Parallelism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1295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requests to different </a:t>
            </a:r>
            <a:r>
              <a:rPr lang="en-US" sz="2400" dirty="0" err="1"/>
              <a:t>subarrays</a:t>
            </a:r>
            <a:r>
              <a:rPr lang="en-US" sz="2400" dirty="0"/>
              <a:t> in same bank</a:t>
            </a:r>
          </a:p>
        </p:txBody>
      </p:sp>
      <p:cxnSp>
        <p:nvCxnSpPr>
          <p:cNvPr id="97" name="Shape 96"/>
          <p:cNvCxnSpPr>
            <a:stCxn id="95" idx="1"/>
            <a:endCxn id="54" idx="0"/>
          </p:cNvCxnSpPr>
          <p:nvPr/>
        </p:nvCxnSpPr>
        <p:spPr>
          <a:xfrm rot="10800000" flipV="1">
            <a:off x="4000500" y="1895564"/>
            <a:ext cx="1866900" cy="31423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5" idx="1"/>
            <a:endCxn id="67" idx="0"/>
          </p:cNvCxnSpPr>
          <p:nvPr/>
        </p:nvCxnSpPr>
        <p:spPr>
          <a:xfrm rot="10800000" flipV="1">
            <a:off x="5181600" y="1895564"/>
            <a:ext cx="685800" cy="93401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38178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Commodity DRAM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6056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856" y="1381780"/>
            <a:ext cx="397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Subarray</a:t>
            </a:r>
            <a:r>
              <a:rPr lang="en-US" sz="2800" dirty="0"/>
              <a:t>-Level Parallelism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2969" y="19913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17%</a:t>
            </a:r>
          </a:p>
        </p:txBody>
      </p:sp>
      <p:sp>
        <p:nvSpPr>
          <p:cNvPr id="11" name="Oval 10"/>
          <p:cNvSpPr/>
          <p:nvPr/>
        </p:nvSpPr>
        <p:spPr>
          <a:xfrm>
            <a:off x="2590800" y="2362200"/>
            <a:ext cx="1295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4800" y="26009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19%</a:t>
            </a:r>
          </a:p>
        </p:txBody>
      </p:sp>
      <p:sp>
        <p:nvSpPr>
          <p:cNvPr id="13" name="Oval 12"/>
          <p:cNvSpPr/>
          <p:nvPr/>
        </p:nvSpPr>
        <p:spPr>
          <a:xfrm>
            <a:off x="6604000" y="2667000"/>
            <a:ext cx="1295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A Case for Exploiting </a:t>
            </a:r>
            <a:r>
              <a:rPr lang="en-US" sz="4000" dirty="0" err="1">
                <a:latin typeface="+mj-lt"/>
              </a:rPr>
              <a:t>Subarray</a:t>
            </a:r>
            <a:r>
              <a:rPr lang="en-US" sz="4000" dirty="0">
                <a:latin typeface="+mj-lt"/>
              </a:rPr>
              <a:t>-Level Parallelism (SALP) in DRAM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39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Architecture 2012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Main Memory Fundamentals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Donghyuk</a:t>
            </a:r>
            <a:r>
              <a:rPr lang="en-US" b="1" i="1" dirty="0">
                <a:solidFill>
                  <a:schemeClr val="tx2"/>
                </a:solidFill>
              </a:rPr>
              <a:t> Lee,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3314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81000" y="152400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Stores Data as Charge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16361" y="1524000"/>
            <a:ext cx="2740153" cy="3476357"/>
            <a:chOff x="4572000" y="1524000"/>
            <a:chExt cx="2740153" cy="34763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8" name="Straight Connector 17"/>
            <p:cNvCxnSpPr/>
            <p:nvPr/>
          </p:nvCxnSpPr>
          <p:spPr>
            <a:xfrm flipV="1">
              <a:off x="48006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578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180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52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294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083553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16361" y="1609886"/>
            <a:ext cx="2743200" cy="916305"/>
            <a:chOff x="4572000" y="1609886"/>
            <a:chExt cx="2743200" cy="916305"/>
          </a:xfrm>
          <a:solidFill>
            <a:schemeClr val="accent6">
              <a:lumMod val="7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4864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864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58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58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292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6361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744" y="2526381"/>
            <a:ext cx="2724912" cy="440817"/>
            <a:chOff x="4583430" y="2539526"/>
            <a:chExt cx="2724912" cy="440817"/>
          </a:xfrm>
        </p:grpSpPr>
        <p:sp>
          <p:nvSpPr>
            <p:cNvPr id="63" name="Oval 62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92561" y="2969895"/>
            <a:ext cx="2592325" cy="1455581"/>
            <a:chOff x="4648200" y="2969895"/>
            <a:chExt cx="2592325" cy="1455581"/>
          </a:xfrm>
        </p:grpSpPr>
        <p:sp>
          <p:nvSpPr>
            <p:cNvPr id="70" name="Down Arrow 69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5292561" y="2971800"/>
            <a:ext cx="2592325" cy="1455581"/>
            <a:chOff x="4648200" y="2969895"/>
            <a:chExt cx="2592325" cy="1455581"/>
          </a:xfrm>
        </p:grpSpPr>
        <p:sp>
          <p:nvSpPr>
            <p:cNvPr id="77" name="Down Arrow 7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Down Arrow 8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25301" y="3200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19200" y="37338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24066" y="4267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8050" y="841766"/>
            <a:ext cx="2130966" cy="1004789"/>
            <a:chOff x="6818050" y="841766"/>
            <a:chExt cx="2130966" cy="1004789"/>
          </a:xfrm>
        </p:grpSpPr>
        <p:sp>
          <p:nvSpPr>
            <p:cNvPr id="86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262" y="4811697"/>
            <a:ext cx="3089755" cy="839900"/>
            <a:chOff x="5859262" y="4811697"/>
            <a:chExt cx="3089755" cy="839900"/>
          </a:xfrm>
        </p:grpSpPr>
        <p:sp>
          <p:nvSpPr>
            <p:cNvPr id="8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8200" y="1676400"/>
            <a:ext cx="3935834" cy="13933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Three steps of charge movement</a:t>
            </a:r>
          </a:p>
        </p:txBody>
      </p:sp>
    </p:spTree>
    <p:extLst>
      <p:ext uri="{BB962C8B-B14F-4D97-AF65-F5344CB8AC3E}">
        <p14:creationId xmlns:p14="http://schemas.microsoft.com/office/powerpoint/2010/main" val="27252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67Text"/>
          <p:cNvSpPr txBox="1"/>
          <p:nvPr/>
        </p:nvSpPr>
        <p:spPr>
          <a:xfrm>
            <a:off x="2965172" y="4152803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Sensing</a:t>
            </a:r>
          </a:p>
        </p:txBody>
      </p:sp>
      <p:sp>
        <p:nvSpPr>
          <p:cNvPr id="76" name="67Text"/>
          <p:cNvSpPr txBox="1"/>
          <p:nvPr/>
        </p:nvSpPr>
        <p:spPr>
          <a:xfrm>
            <a:off x="4884572" y="4140528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Restore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-76200" y="4111946"/>
            <a:ext cx="2938003" cy="381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rgbClr val="000000"/>
                </a:solidFill>
                <a:latin typeface="+mj-lt"/>
              </a:rPr>
              <a:t>Timing Parameters</a:t>
            </a:r>
          </a:p>
        </p:txBody>
      </p:sp>
      <p:sp>
        <p:nvSpPr>
          <p:cNvPr id="168" name="DRAM"/>
          <p:cNvSpPr/>
          <p:nvPr/>
        </p:nvSpPr>
        <p:spPr>
          <a:xfrm>
            <a:off x="927299" y="2790455"/>
            <a:ext cx="438912" cy="13823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RAM"/>
          <p:cNvSpPr/>
          <p:nvPr/>
        </p:nvSpPr>
        <p:spPr>
          <a:xfrm>
            <a:off x="927299" y="2667000"/>
            <a:ext cx="438912" cy="13823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DRAM"/>
          <p:cNvSpPr/>
          <p:nvPr/>
        </p:nvSpPr>
        <p:spPr>
          <a:xfrm>
            <a:off x="927299" y="2924737"/>
            <a:ext cx="438912" cy="26550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849" y="3229273"/>
            <a:ext cx="6243104" cy="921266"/>
            <a:chOff x="2743849" y="3427979"/>
            <a:chExt cx="6243104" cy="921266"/>
          </a:xfrm>
        </p:grpSpPr>
        <p:sp>
          <p:nvSpPr>
            <p:cNvPr id="35" name="Rectangle 34"/>
            <p:cNvSpPr/>
            <p:nvPr/>
          </p:nvSpPr>
          <p:spPr>
            <a:xfrm>
              <a:off x="2743849" y="3427979"/>
              <a:ext cx="6189223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67Text"/>
            <p:cNvSpPr txBox="1"/>
            <p:nvPr/>
          </p:nvSpPr>
          <p:spPr>
            <a:xfrm>
              <a:off x="7634774" y="3434845"/>
              <a:ext cx="1352179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1424" y="1401492"/>
            <a:ext cx="6235662" cy="920247"/>
            <a:chOff x="2751424" y="1600198"/>
            <a:chExt cx="6235662" cy="920247"/>
          </a:xfrm>
        </p:grpSpPr>
        <p:sp>
          <p:nvSpPr>
            <p:cNvPr id="4" name="Rectangle 3"/>
            <p:cNvSpPr/>
            <p:nvPr/>
          </p:nvSpPr>
          <p:spPr>
            <a:xfrm>
              <a:off x="2751424" y="1600198"/>
              <a:ext cx="6181648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67Text"/>
            <p:cNvSpPr txBox="1"/>
            <p:nvPr/>
          </p:nvSpPr>
          <p:spPr>
            <a:xfrm>
              <a:off x="7620000" y="1606045"/>
              <a:ext cx="1367086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1</a:t>
              </a:r>
            </a:p>
          </p:txBody>
        </p:sp>
      </p:grpSp>
      <p:sp>
        <p:nvSpPr>
          <p:cNvPr id="121" name="TextBox 44"/>
          <p:cNvSpPr txBox="1"/>
          <p:nvPr/>
        </p:nvSpPr>
        <p:spPr>
          <a:xfrm>
            <a:off x="2861803" y="990600"/>
            <a:ext cx="769663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cell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743200" y="4114800"/>
            <a:ext cx="6181649" cy="2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7Text"/>
          <p:cNvSpPr txBox="1"/>
          <p:nvPr/>
        </p:nvSpPr>
        <p:spPr>
          <a:xfrm>
            <a:off x="7637673" y="4150539"/>
            <a:ext cx="1295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94" name="67Text"/>
          <p:cNvSpPr txBox="1"/>
          <p:nvPr/>
        </p:nvSpPr>
        <p:spPr>
          <a:xfrm rot="16200000">
            <a:off x="1100750" y="2546882"/>
            <a:ext cx="2742182" cy="4514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charge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713657" y="2758935"/>
            <a:ext cx="2758999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Sense amplifier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53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Charge over Time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663780" y="1410559"/>
            <a:ext cx="944578" cy="1367157"/>
            <a:chOff x="3611229" y="1661914"/>
            <a:chExt cx="944578" cy="1367157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3611229" y="1661914"/>
              <a:ext cx="944578" cy="976371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3611229" y="2796042"/>
              <a:ext cx="944578" cy="23302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752230" y="1410559"/>
            <a:ext cx="914400" cy="1369062"/>
            <a:chOff x="2714504" y="1234438"/>
            <a:chExt cx="914400" cy="1369062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714504" y="1234438"/>
              <a:ext cx="914400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714701" y="2603500"/>
              <a:ext cx="911353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18518" y="1419702"/>
            <a:ext cx="1867094" cy="1116969"/>
            <a:chOff x="4565094" y="1579885"/>
            <a:chExt cx="1867094" cy="1116969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4565094" y="1579885"/>
              <a:ext cx="1867094" cy="111696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4565095" y="1582172"/>
              <a:ext cx="1856932" cy="971424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>
            <a:off x="3360437" y="177495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4330716" y="198250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4638165" y="4070069"/>
            <a:ext cx="3407" cy="148438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unchline"/>
          <p:cNvSpPr txBox="1"/>
          <p:nvPr/>
        </p:nvSpPr>
        <p:spPr>
          <a:xfrm>
            <a:off x="0" y="5486400"/>
            <a:ext cx="9144000" cy="762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Why does DRAM need the extra timing margin?</a:t>
            </a:r>
          </a:p>
        </p:txBody>
      </p:sp>
      <p:sp>
        <p:nvSpPr>
          <p:cNvPr id="53" name="67Text"/>
          <p:cNvSpPr txBox="1"/>
          <p:nvPr/>
        </p:nvSpPr>
        <p:spPr>
          <a:xfrm>
            <a:off x="914400" y="4500330"/>
            <a:ext cx="1829449" cy="452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theory</a:t>
            </a:r>
          </a:p>
        </p:txBody>
      </p:sp>
      <p:sp>
        <p:nvSpPr>
          <p:cNvPr id="86" name="Oval 85"/>
          <p:cNvSpPr/>
          <p:nvPr/>
        </p:nvSpPr>
        <p:spPr>
          <a:xfrm>
            <a:off x="911833" y="113745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1" name="Straight Connector 100"/>
          <p:cNvCxnSpPr>
            <a:stCxn id="169" idx="0"/>
            <a:endCxn id="86" idx="4"/>
          </p:cNvCxnSpPr>
          <p:nvPr/>
        </p:nvCxnSpPr>
        <p:spPr>
          <a:xfrm flipH="1" flipV="1">
            <a:off x="1140433" y="1594659"/>
            <a:ext cx="6322" cy="10723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RAM"/>
          <p:cNvSpPr/>
          <p:nvPr/>
        </p:nvSpPr>
        <p:spPr>
          <a:xfrm>
            <a:off x="916848" y="2667000"/>
            <a:ext cx="457200" cy="533400"/>
          </a:xfrm>
          <a:prstGeom prst="roundRect">
            <a:avLst>
              <a:gd name="adj" fmla="val 11319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3263" y="1148889"/>
            <a:ext cx="438912" cy="438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Down Arrow 156"/>
          <p:cNvSpPr/>
          <p:nvPr/>
        </p:nvSpPr>
        <p:spPr>
          <a:xfrm>
            <a:off x="991842" y="1613200"/>
            <a:ext cx="301752" cy="104694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Down Arrow 158"/>
          <p:cNvSpPr/>
          <p:nvPr/>
        </p:nvSpPr>
        <p:spPr>
          <a:xfrm rot="10800000">
            <a:off x="993747" y="1613199"/>
            <a:ext cx="301752" cy="1053736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7" name="Straight Connector 166"/>
          <p:cNvCxnSpPr>
            <a:endCxn id="86" idx="0"/>
          </p:cNvCxnSpPr>
          <p:nvPr/>
        </p:nvCxnSpPr>
        <p:spPr>
          <a:xfrm>
            <a:off x="1140433" y="1059576"/>
            <a:ext cx="0" cy="7788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473686" y="1407347"/>
            <a:ext cx="1378228" cy="3773123"/>
            <a:chOff x="6473686" y="4724657"/>
            <a:chExt cx="1378228" cy="517630"/>
          </a:xfrm>
        </p:grpSpPr>
        <p:sp>
          <p:nvSpPr>
            <p:cNvPr id="31" name="Rectangle 30"/>
            <p:cNvSpPr/>
            <p:nvPr/>
          </p:nvSpPr>
          <p:spPr>
            <a:xfrm>
              <a:off x="6477000" y="4724657"/>
              <a:ext cx="1371600" cy="51763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67Text"/>
            <p:cNvSpPr txBox="1"/>
            <p:nvPr/>
          </p:nvSpPr>
          <p:spPr>
            <a:xfrm>
              <a:off x="6473686" y="5163716"/>
              <a:ext cx="1378228" cy="679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>
                  <a:solidFill>
                    <a:schemeClr val="bg1"/>
                  </a:solidFill>
                  <a:latin typeface="+mj-lt"/>
                </a:rPr>
                <a:t>margin</a:t>
              </a:r>
            </a:p>
          </p:txBody>
        </p:sp>
      </p:grpSp>
      <p:sp>
        <p:nvSpPr>
          <p:cNvPr id="56" name="67Text"/>
          <p:cNvSpPr txBox="1"/>
          <p:nvPr/>
        </p:nvSpPr>
        <p:spPr>
          <a:xfrm>
            <a:off x="1318691" y="1104088"/>
            <a:ext cx="9749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cell</a:t>
            </a:r>
          </a:p>
        </p:txBody>
      </p:sp>
      <p:sp>
        <p:nvSpPr>
          <p:cNvPr id="58" name="67Text"/>
          <p:cNvSpPr txBox="1"/>
          <p:nvPr/>
        </p:nvSpPr>
        <p:spPr>
          <a:xfrm>
            <a:off x="-201667" y="3215729"/>
            <a:ext cx="27317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34056" y="1178739"/>
            <a:ext cx="3743592" cy="3617899"/>
            <a:chOff x="2743849" y="1143000"/>
            <a:chExt cx="3743592" cy="361789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743849" y="4688662"/>
              <a:ext cx="3743592" cy="0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743973" y="4612461"/>
              <a:ext cx="3407" cy="148438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486793" y="1143000"/>
              <a:ext cx="0" cy="3545662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 flipV="1">
            <a:off x="2743201" y="1096694"/>
            <a:ext cx="2446" cy="301525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477000" y="4038600"/>
            <a:ext cx="2" cy="152400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4400" y="1143000"/>
            <a:ext cx="6935873" cy="4267200"/>
            <a:chOff x="914400" y="1143000"/>
            <a:chExt cx="6935873" cy="4267200"/>
          </a:xfrm>
        </p:grpSpPr>
        <p:sp>
          <p:nvSpPr>
            <p:cNvPr id="54" name="67Text"/>
            <p:cNvSpPr txBox="1"/>
            <p:nvPr/>
          </p:nvSpPr>
          <p:spPr>
            <a:xfrm>
              <a:off x="914400" y="4950734"/>
              <a:ext cx="1829449" cy="4594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>
                  <a:solidFill>
                    <a:srgbClr val="C00000"/>
                  </a:solidFill>
                  <a:latin typeface="+mj-lt"/>
                </a:rPr>
                <a:t>In practice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2743200" y="5109362"/>
              <a:ext cx="3407" cy="14843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50273" y="1143000"/>
              <a:ext cx="0" cy="41148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3"/>
            </p:cNvCxnSpPr>
            <p:nvPr/>
          </p:nvCxnSpPr>
          <p:spPr>
            <a:xfrm>
              <a:off x="2743849" y="5180467"/>
              <a:ext cx="5104751" cy="252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9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48" grpId="0"/>
      <p:bldP spid="168" grpId="0" animBg="1"/>
      <p:bldP spid="169" grpId="0" animBg="1"/>
      <p:bldP spid="121" grpId="0"/>
      <p:bldP spid="43" grpId="0"/>
      <p:bldP spid="51" grpId="0" animBg="1"/>
      <p:bldP spid="52" grpId="0" animBg="1"/>
      <p:bldP spid="60" grpId="0"/>
      <p:bldP spid="53" grpId="0"/>
      <p:bldP spid="148" grpId="0" animBg="1"/>
      <p:bldP spid="148" grpId="1" animBg="1"/>
      <p:bldP spid="157" grpId="0" animBg="1"/>
      <p:bldP spid="157" grpId="1" animBg="1"/>
      <p:bldP spid="159" grpId="0" animBg="1"/>
      <p:bldP spid="1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 that can store small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9760" y="152401"/>
            <a:ext cx="852424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76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for cell that can store small amount of charge;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cells that can store large amount of charge</a:t>
            </a:r>
          </a:p>
        </p:txBody>
      </p:sp>
    </p:spTree>
    <p:extLst>
      <p:ext uri="{BB962C8B-B14F-4D97-AF65-F5344CB8AC3E}">
        <p14:creationId xmlns:p14="http://schemas.microsoft.com/office/powerpoint/2010/main" val="21929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219200" y="4191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size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9200" y="4572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charge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76800" y="4191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size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4572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charge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19200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latency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800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1219200" y="4267200"/>
            <a:ext cx="67056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cell size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" name="Punchline"/>
          <p:cNvSpPr txBox="1"/>
          <p:nvPr/>
        </p:nvSpPr>
        <p:spPr>
          <a:xfrm>
            <a:off x="1219200" y="4800600"/>
            <a:ext cx="6705600" cy="609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charge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3" name="Punchline"/>
          <p:cNvSpPr txBox="1"/>
          <p:nvPr/>
        </p:nvSpPr>
        <p:spPr>
          <a:xfrm>
            <a:off x="1219200" y="5334000"/>
            <a:ext cx="67056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access latency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462" y="54523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Cells are Not Equal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64347" y="1221640"/>
            <a:ext cx="2822278" cy="2987093"/>
            <a:chOff x="4974507" y="1508707"/>
            <a:chExt cx="2822278" cy="298709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3" name="Punchline"/>
          <p:cNvSpPr txBox="1"/>
          <p:nvPr/>
        </p:nvSpPr>
        <p:spPr>
          <a:xfrm>
            <a:off x="5022087" y="685800"/>
            <a:ext cx="269900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Real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364871" y="685800"/>
            <a:ext cx="2746247" cy="3522933"/>
            <a:chOff x="1375031" y="972867"/>
            <a:chExt cx="2746247" cy="352293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5031" y="1508707"/>
              <a:ext cx="2746247" cy="2987093"/>
              <a:chOff x="1375031" y="1508707"/>
              <a:chExt cx="2746247" cy="298709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RAM"/>
              <p:cNvSpPr/>
              <p:nvPr/>
            </p:nvSpPr>
            <p:spPr>
              <a:xfrm>
                <a:off x="13780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RAM"/>
              <p:cNvSpPr/>
              <p:nvPr/>
            </p:nvSpPr>
            <p:spPr>
              <a:xfrm>
                <a:off x="18352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RAM"/>
              <p:cNvSpPr/>
              <p:nvPr/>
            </p:nvSpPr>
            <p:spPr>
              <a:xfrm>
                <a:off x="22955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DRAM"/>
              <p:cNvSpPr/>
              <p:nvPr/>
            </p:nvSpPr>
            <p:spPr>
              <a:xfrm>
                <a:off x="27527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DRAM"/>
              <p:cNvSpPr/>
              <p:nvPr/>
            </p:nvSpPr>
            <p:spPr>
              <a:xfrm>
                <a:off x="32068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RAM"/>
              <p:cNvSpPr/>
              <p:nvPr/>
            </p:nvSpPr>
            <p:spPr>
              <a:xfrm>
                <a:off x="3661031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8" name="Punchline"/>
            <p:cNvSpPr txBox="1"/>
            <p:nvPr/>
          </p:nvSpPr>
          <p:spPr>
            <a:xfrm>
              <a:off x="1386461" y="972867"/>
              <a:ext cx="273177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Ideal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7284" y="2568741"/>
            <a:ext cx="2706116" cy="1404936"/>
            <a:chOff x="5447284" y="3064088"/>
            <a:chExt cx="2706116" cy="14049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718553" y="3629124"/>
              <a:ext cx="2434847" cy="839900"/>
              <a:chOff x="5859262" y="4811697"/>
              <a:chExt cx="2434847" cy="839900"/>
            </a:xfrm>
          </p:grpSpPr>
          <p:sp>
            <p:nvSpPr>
              <p:cNvPr id="115" name="67Text"/>
              <p:cNvSpPr txBox="1"/>
              <p:nvPr/>
            </p:nvSpPr>
            <p:spPr>
              <a:xfrm>
                <a:off x="6217248" y="5158885"/>
                <a:ext cx="2076861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Largest cell</a:t>
                </a: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859262" y="4811697"/>
                <a:ext cx="532660" cy="612559"/>
              </a:xfrm>
              <a:custGeom>
                <a:avLst/>
                <a:gdLst>
                  <a:gd name="connsiteX0" fmla="*/ 532660 w 532660"/>
                  <a:gd name="connsiteY0" fmla="*/ 612559 h 612559"/>
                  <a:gd name="connsiteX1" fmla="*/ 106532 w 532660"/>
                  <a:gd name="connsiteY1" fmla="*/ 390618 h 612559"/>
                  <a:gd name="connsiteX2" fmla="*/ 0 w 532660"/>
                  <a:gd name="connsiteY2" fmla="*/ 0 h 61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5447284" y="3064088"/>
              <a:ext cx="548640" cy="548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686" y="840379"/>
            <a:ext cx="2524364" cy="1246826"/>
            <a:chOff x="6499686" y="1335726"/>
            <a:chExt cx="2524364" cy="12468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21900" y="1335726"/>
              <a:ext cx="2402150" cy="1004789"/>
              <a:chOff x="6818050" y="841766"/>
              <a:chExt cx="2402150" cy="1004789"/>
            </a:xfrm>
          </p:grpSpPr>
          <p:sp>
            <p:nvSpPr>
              <p:cNvPr id="112" name="67Text"/>
              <p:cNvSpPr txBox="1"/>
              <p:nvPr/>
            </p:nvSpPr>
            <p:spPr>
              <a:xfrm>
                <a:off x="7238901" y="841766"/>
                <a:ext cx="1981299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j-lt"/>
                  </a:rPr>
                  <a:t>Smallest cell</a:t>
                </a: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818050" y="1127464"/>
                <a:ext cx="443884" cy="719091"/>
              </a:xfrm>
              <a:custGeom>
                <a:avLst/>
                <a:gdLst>
                  <a:gd name="connsiteX0" fmla="*/ 443884 w 443884"/>
                  <a:gd name="connsiteY0" fmla="*/ 0 h 719091"/>
                  <a:gd name="connsiteX1" fmla="*/ 168676 w 443884"/>
                  <a:gd name="connsiteY1" fmla="*/ 186431 h 719091"/>
                  <a:gd name="connsiteX2" fmla="*/ 0 w 443884"/>
                  <a:gd name="connsiteY2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6499686" y="2331821"/>
              <a:ext cx="256616" cy="25073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9" grpId="0"/>
      <p:bldP spid="119" grpId="1"/>
      <p:bldP spid="120" grpId="0"/>
      <p:bldP spid="120" grpId="1"/>
      <p:bldP spid="10" grpId="0"/>
      <p:bldP spid="122" grpId="0"/>
      <p:bldP spid="12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Leads to </a:t>
            </a:r>
            <a:r>
              <a:rPr lang="en-US" sz="2800" i="1" dirty="0">
                <a:solidFill>
                  <a:srgbClr val="C00000"/>
                </a:solidFill>
                <a:latin typeface="Calibri Light"/>
              </a:rPr>
              <a:t>extra timing margin </a:t>
            </a:r>
            <a:r>
              <a:rPr lang="en-US" sz="2800" dirty="0">
                <a:solidFill>
                  <a:schemeClr val="tx1"/>
                </a:solidFill>
                <a:latin typeface="Calibri Light"/>
              </a:rPr>
              <a:t>for cells that can store large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1"/>
            <a:ext cx="8686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unchline"/>
          <p:cNvSpPr txBox="1"/>
          <p:nvPr/>
        </p:nvSpPr>
        <p:spPr>
          <a:xfrm>
            <a:off x="457199" y="4876800"/>
            <a:ext cx="8305801" cy="1676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Cells store small charge at high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and large charge at low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  <a:sym typeface="Wingdings"/>
              </a:rPr>
              <a:t> Large variation in access latency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0600" y="1066800"/>
            <a:ext cx="3581400" cy="39624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4450" y="1716987"/>
            <a:ext cx="2822278" cy="2987093"/>
            <a:chOff x="4974507" y="1508707"/>
            <a:chExt cx="2822278" cy="2987093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20511" y="1066800"/>
            <a:ext cx="3581400" cy="3962400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400" b="1" dirty="0"/>
                  <a:t>Charge Leakage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4400" b="1" dirty="0"/>
                  <a:t> Temperature</a:t>
                </a:r>
              </a:p>
            </p:txBody>
          </p:sp>
        </mc:Choice>
        <mc:Fallback xmlns="">
          <p:sp>
            <p:nvSpPr>
              <p:cNvPr id="1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  <a:blipFill>
                <a:blip r:embed="rId3"/>
                <a:stretch>
                  <a:fillRect l="-2667" t="-16000" b="-38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unchline"/>
          <p:cNvSpPr txBox="1"/>
          <p:nvPr/>
        </p:nvSpPr>
        <p:spPr>
          <a:xfrm>
            <a:off x="1066800" y="1125267"/>
            <a:ext cx="342798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Room Temp.</a:t>
            </a:r>
          </a:p>
        </p:txBody>
      </p:sp>
      <p:sp>
        <p:nvSpPr>
          <p:cNvPr id="167" name="Punchline"/>
          <p:cNvSpPr txBox="1"/>
          <p:nvPr/>
        </p:nvSpPr>
        <p:spPr>
          <a:xfrm>
            <a:off x="4648200" y="1125267"/>
            <a:ext cx="3505199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Hot Temp. (85°C)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942089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Small leakage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494782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Large leakage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964347" y="1716987"/>
            <a:ext cx="2822278" cy="2987093"/>
            <a:chOff x="4974507" y="1508707"/>
            <a:chExt cx="2822278" cy="2987093"/>
          </a:xfrm>
        </p:grpSpPr>
        <p:cxnSp>
          <p:nvCxnSpPr>
            <p:cNvPr id="148" name="Straight Connector 147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16" grpId="0"/>
      <p:bldP spid="216" grpId="1"/>
      <p:bldP spid="217" grpId="0"/>
      <p:bldP spid="2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500"/>
              </a:lnSpc>
            </a:pPr>
            <a:r>
              <a:rPr lang="en-US" dirty="0"/>
              <a:t>DRAM timing parameters are dictated by </a:t>
            </a:r>
            <a:r>
              <a:rPr lang="en-US" i="1" dirty="0">
                <a:solidFill>
                  <a:srgbClr val="C00000"/>
                </a:solidFill>
              </a:rPr>
              <a:t>the worst case 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/>
              <a:t>The smallest cell with the smallest charge   </a:t>
            </a:r>
            <a:r>
              <a:rPr lang="en-US" b="1" u="sng" dirty="0"/>
              <a:t>in all DRAM products</a:t>
            </a:r>
            <a:endParaRPr lang="en-US" b="1" u="sng" dirty="0">
              <a:solidFill>
                <a:srgbClr val="000000"/>
              </a:solidFill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Operating at </a:t>
            </a:r>
            <a:r>
              <a:rPr lang="en-US" b="1" u="sng" dirty="0">
                <a:solidFill>
                  <a:srgbClr val="000000"/>
                </a:solidFill>
              </a:rPr>
              <a:t>the highest temperature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endParaRPr lang="en-US" sz="3600" i="1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3500"/>
              </a:lnSpc>
            </a:pPr>
            <a:r>
              <a:rPr lang="en-US" dirty="0">
                <a:solidFill>
                  <a:srgbClr val="CC0000"/>
                </a:solidFill>
              </a:rPr>
              <a:t>Large timing margin for the common case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85344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Can lower latency for the common case</a:t>
            </a:r>
          </a:p>
        </p:txBody>
      </p:sp>
    </p:spTree>
    <p:extLst>
      <p:ext uri="{BB962C8B-B14F-4D97-AF65-F5344CB8AC3E}">
        <p14:creationId xmlns:p14="http://schemas.microsoft.com/office/powerpoint/2010/main" val="3706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2054</Words>
  <Application>Microsoft Office PowerPoint</Application>
  <PresentationFormat>On-screen Show (4:3)</PresentationFormat>
  <Paragraphs>397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Cambria Math</vt:lpstr>
      <vt:lpstr>Courier New</vt:lpstr>
      <vt:lpstr>Garamond</vt:lpstr>
      <vt:lpstr>Tahoma</vt:lpstr>
      <vt:lpstr>Wingdings</vt:lpstr>
      <vt:lpstr>SAFARI_Template</vt:lpstr>
      <vt:lpstr>1_Edge</vt:lpstr>
      <vt:lpstr>Office Theme</vt:lpstr>
      <vt:lpstr>CSC 2224: Parallel Computer Architecture and Programming Main Memory Fundamentals</vt:lpstr>
      <vt:lpstr>Tiered-Latency DRAM: A Low Latency and Low Cost DRAM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Testing Infrastructure</vt:lpstr>
      <vt:lpstr>PowerPoint Presentation</vt:lpstr>
      <vt:lpstr>PowerPoint Presentation</vt:lpstr>
      <vt:lpstr>PowerPoint Presentation</vt:lpstr>
      <vt:lpstr>PowerPoint Presentation</vt:lpstr>
      <vt:lpstr>Adaptive-Latency DRAM</vt:lpstr>
      <vt:lpstr>PowerPoint Presentation</vt:lpstr>
      <vt:lpstr>PowerPoint Presentation</vt:lpstr>
      <vt:lpstr>Adaptive-Latency DRAM: Optimizing DRAM Timing for the Common-Case</vt:lpstr>
      <vt:lpstr>Outline</vt:lpstr>
      <vt:lpstr>Parallelism: Demand vs. Supply</vt:lpstr>
      <vt:lpstr>Increasing Number of Banks?</vt:lpstr>
      <vt:lpstr>Our Observation</vt:lpstr>
      <vt:lpstr>Subarray-Level Parallelism</vt:lpstr>
      <vt:lpstr>Subarray-Level Parallelism: Benefits</vt:lpstr>
      <vt:lpstr>Results Summary</vt:lpstr>
      <vt:lpstr>A Case for Exploiting Subarray-Level Parallelism (SALP) in DRAM</vt:lpstr>
      <vt:lpstr>CSC 2224: Parallel Computer Architecture and Programming Main Memory Fundamentals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2019-10-08T17:39:39Z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2018-10-02T14:14:50.0560095Z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